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81" r:id="rId2"/>
    <p:sldId id="280" r:id="rId3"/>
    <p:sldId id="261" r:id="rId4"/>
    <p:sldId id="270" r:id="rId5"/>
    <p:sldId id="284" r:id="rId6"/>
    <p:sldId id="290" r:id="rId7"/>
    <p:sldId id="291" r:id="rId8"/>
    <p:sldId id="282" r:id="rId9"/>
    <p:sldId id="285" r:id="rId10"/>
    <p:sldId id="286" r:id="rId11"/>
    <p:sldId id="287" r:id="rId12"/>
    <p:sldId id="288" r:id="rId13"/>
    <p:sldId id="292" r:id="rId14"/>
    <p:sldId id="293" r:id="rId15"/>
    <p:sldId id="28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.colella2@campus.unimib.it" initials="m" lastIdx="1" clrIdx="0">
    <p:extLst>
      <p:ext uri="{19B8F6BF-5375-455C-9EA6-DF929625EA0E}">
        <p15:presenceInfo xmlns:p15="http://schemas.microsoft.com/office/powerpoint/2012/main" userId="m.colella2@campus.unimib.i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0070" autoAdjust="0"/>
    <p:restoredTop sz="94660"/>
  </p:normalViewPr>
  <p:slideViewPr>
    <p:cSldViewPr snapToGrid="0">
      <p:cViewPr varScale="1">
        <p:scale>
          <a:sx n="81" d="100"/>
          <a:sy n="81" d="100"/>
        </p:scale>
        <p:origin x="5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6/3/2018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6/3/2018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6/3/2018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cipy/scipy" TargetMode="External"/><Relationship Id="rId2" Type="http://schemas.openxmlformats.org/officeDocument/2006/relationships/hyperlink" Target="https://www.scipy.org/docs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70114-2615-134F-83EF-92192E8CB5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Progetto Metodi del Calcolo Scientifico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76DF1B-1229-114A-B476-BDB8A8810C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Matteo Colella – 794028 </a:t>
            </a:r>
          </a:p>
          <a:p>
            <a:r>
              <a:rPr lang="it-IT" dirty="0"/>
              <a:t>Matteo Costantini - 795125</a:t>
            </a:r>
          </a:p>
          <a:p>
            <a:r>
              <a:rPr lang="it-IT" dirty="0"/>
              <a:t>Dario Gerosa - 793636</a:t>
            </a:r>
          </a:p>
        </p:txBody>
      </p:sp>
    </p:spTree>
    <p:extLst>
      <p:ext uri="{BB962C8B-B14F-4D97-AF65-F5344CB8AC3E}">
        <p14:creationId xmlns:p14="http://schemas.microsoft.com/office/powerpoint/2010/main" val="2270671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CBE362-CD10-4C92-B069-5B372076F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&lt; 1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8ADEAC81-4C37-4221-A5B8-687159ACBB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067" t="24255" r="8279" b="22366"/>
          <a:stretch/>
        </p:blipFill>
        <p:spPr>
          <a:xfrm>
            <a:off x="841849" y="1930400"/>
            <a:ext cx="10672817" cy="3738622"/>
          </a:xfr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57E3C9E3-CE47-4E54-92E5-40D233652969}"/>
              </a:ext>
            </a:extLst>
          </p:cNvPr>
          <p:cNvSpPr txBox="1"/>
          <p:nvPr/>
        </p:nvSpPr>
        <p:spPr>
          <a:xfrm>
            <a:off x="7523544" y="609600"/>
            <a:ext cx="1979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 = 100</a:t>
            </a:r>
          </a:p>
          <a:p>
            <a:r>
              <a:rPr lang="it-IT" dirty="0"/>
              <a:t>Beta = 0</a:t>
            </a:r>
          </a:p>
        </p:txBody>
      </p:sp>
    </p:spTree>
    <p:extLst>
      <p:ext uri="{BB962C8B-B14F-4D97-AF65-F5344CB8AC3E}">
        <p14:creationId xmlns:p14="http://schemas.microsoft.com/office/powerpoint/2010/main" val="38686807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37D168E-2848-4CC8-859E-C3AD8C6A5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&lt; 1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9C2F0B12-20B5-44D5-AD2C-37377671AA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977" t="7460" r="13802" b="6461"/>
          <a:stretch/>
        </p:blipFill>
        <p:spPr>
          <a:xfrm>
            <a:off x="187212" y="1433733"/>
            <a:ext cx="5908788" cy="3990534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9287D056-6C23-46D3-B6D2-013FE03F76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70" t="8002" r="15347" b="8317"/>
          <a:stretch/>
        </p:blipFill>
        <p:spPr>
          <a:xfrm>
            <a:off x="6318738" y="1427847"/>
            <a:ext cx="5751218" cy="389443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B9218DA6-D195-4006-8FA3-AE7B3A45D692}"/>
              </a:ext>
            </a:extLst>
          </p:cNvPr>
          <p:cNvSpPr txBox="1"/>
          <p:nvPr/>
        </p:nvSpPr>
        <p:spPr>
          <a:xfrm>
            <a:off x="1673862" y="5697414"/>
            <a:ext cx="2157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d=300</a:t>
            </a:r>
          </a:p>
          <a:p>
            <a:r>
              <a:rPr lang="it-IT" dirty="0"/>
              <a:t>Beta = 0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3E4F317-CA25-44FD-AF84-EDFB005AA8C0}"/>
              </a:ext>
            </a:extLst>
          </p:cNvPr>
          <p:cNvSpPr txBox="1"/>
          <p:nvPr/>
        </p:nvSpPr>
        <p:spPr>
          <a:xfrm>
            <a:off x="7388076" y="5697415"/>
            <a:ext cx="2157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d=100</a:t>
            </a:r>
          </a:p>
          <a:p>
            <a:r>
              <a:rPr lang="it-IT" dirty="0"/>
              <a:t>Beta = 0</a:t>
            </a:r>
          </a:p>
        </p:txBody>
      </p:sp>
    </p:spTree>
    <p:extLst>
      <p:ext uri="{BB962C8B-B14F-4D97-AF65-F5344CB8AC3E}">
        <p14:creationId xmlns:p14="http://schemas.microsoft.com/office/powerpoint/2010/main" val="788438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377BEB-88B9-4D34-8B3C-2C44FC021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&gt; 1 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4AD0F12E-560D-4B3E-A643-95159E7329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598" t="25581" r="9290" b="24282"/>
          <a:stretch/>
        </p:blipFill>
        <p:spPr>
          <a:xfrm>
            <a:off x="654299" y="1813168"/>
            <a:ext cx="10883401" cy="3649785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FB2D682-AD83-46D8-9D69-433FDF6BC258}"/>
              </a:ext>
            </a:extLst>
          </p:cNvPr>
          <p:cNvSpPr txBox="1"/>
          <p:nvPr/>
        </p:nvSpPr>
        <p:spPr>
          <a:xfrm>
            <a:off x="7948246" y="504092"/>
            <a:ext cx="22391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 = 300</a:t>
            </a:r>
          </a:p>
          <a:p>
            <a:r>
              <a:rPr lang="it-IT" dirty="0"/>
              <a:t>Beta = 2</a:t>
            </a:r>
          </a:p>
        </p:txBody>
      </p:sp>
    </p:spTree>
    <p:extLst>
      <p:ext uri="{BB962C8B-B14F-4D97-AF65-F5344CB8AC3E}">
        <p14:creationId xmlns:p14="http://schemas.microsoft.com/office/powerpoint/2010/main" val="591547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E9DBFD4-E478-4CFE-B240-EC2E4654E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&gt; 1 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5DE2106-510F-49EB-A6E4-CD87EA5039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976" t="25453" r="8987" b="24030"/>
          <a:stretch/>
        </p:blipFill>
        <p:spPr>
          <a:xfrm>
            <a:off x="786281" y="1930400"/>
            <a:ext cx="10619437" cy="3591613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35C0CF1-0285-4CA2-BA9A-DE6E98D7BA87}"/>
              </a:ext>
            </a:extLst>
          </p:cNvPr>
          <p:cNvSpPr txBox="1"/>
          <p:nvPr/>
        </p:nvSpPr>
        <p:spPr>
          <a:xfrm>
            <a:off x="7598004" y="609600"/>
            <a:ext cx="19324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 = 100</a:t>
            </a:r>
          </a:p>
          <a:p>
            <a:r>
              <a:rPr lang="it-IT" dirty="0"/>
              <a:t>Beta = 2</a:t>
            </a:r>
          </a:p>
        </p:txBody>
      </p:sp>
    </p:spTree>
    <p:extLst>
      <p:ext uri="{BB962C8B-B14F-4D97-AF65-F5344CB8AC3E}">
        <p14:creationId xmlns:p14="http://schemas.microsoft.com/office/powerpoint/2010/main" val="10413763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80F487-A23F-4FA1-95E7-B5C874D36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&gt; 1 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15937DB6-E9EF-4E9E-B2FE-3A919A2151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425" t="9095" r="15343" b="6511"/>
          <a:stretch/>
        </p:blipFill>
        <p:spPr>
          <a:xfrm>
            <a:off x="677334" y="2187017"/>
            <a:ext cx="4980115" cy="3393651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C9A39C53-4BF6-41FD-9432-B87E7303E4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557" t="9439" r="15125" b="8647"/>
          <a:stretch/>
        </p:blipFill>
        <p:spPr>
          <a:xfrm>
            <a:off x="6534553" y="2187017"/>
            <a:ext cx="4929427" cy="3304646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DDA4F8EC-274E-4A6A-8046-051A8C9F8D8D}"/>
              </a:ext>
            </a:extLst>
          </p:cNvPr>
          <p:cNvSpPr txBox="1"/>
          <p:nvPr/>
        </p:nvSpPr>
        <p:spPr>
          <a:xfrm>
            <a:off x="1673862" y="5697414"/>
            <a:ext cx="2157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d=300</a:t>
            </a:r>
          </a:p>
          <a:p>
            <a:r>
              <a:rPr lang="it-IT" dirty="0"/>
              <a:t>Beta = 2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F49853A-5E4B-44A0-9B20-3847F127C93A}"/>
              </a:ext>
            </a:extLst>
          </p:cNvPr>
          <p:cNvSpPr txBox="1"/>
          <p:nvPr/>
        </p:nvSpPr>
        <p:spPr>
          <a:xfrm>
            <a:off x="7633174" y="5697414"/>
            <a:ext cx="2157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d=100</a:t>
            </a:r>
          </a:p>
          <a:p>
            <a:r>
              <a:rPr lang="it-IT" dirty="0"/>
              <a:t>Beta = 2</a:t>
            </a:r>
          </a:p>
        </p:txBody>
      </p:sp>
    </p:spTree>
    <p:extLst>
      <p:ext uri="{BB962C8B-B14F-4D97-AF65-F5344CB8AC3E}">
        <p14:creationId xmlns:p14="http://schemas.microsoft.com/office/powerpoint/2010/main" val="2675950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20F66C5-30D3-4B33-8F3A-D47C8C696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Codice Parte 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17282D-1FCD-8243-81F4-5D37D50C82C7}"/>
              </a:ext>
            </a:extLst>
          </p:cNvPr>
          <p:cNvSpPr/>
          <p:nvPr/>
        </p:nvSpPr>
        <p:spPr>
          <a:xfrm>
            <a:off x="0" y="1270000"/>
            <a:ext cx="11771586" cy="3662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000000"/>
                </a:solidFill>
                <a:latin typeface="Courier" pitchFamily="2" charset="0"/>
              </a:rPr>
              <a:t>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def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433FF"/>
                </a:solidFill>
                <a:latin typeface="Courier" pitchFamily="2" charset="0"/>
              </a:rPr>
              <a:t>alter_freq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(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):</a:t>
            </a:r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        </a:t>
            </a:r>
            <a:r>
              <a:rPr lang="it-IT" sz="1600" i="1" dirty="0">
                <a:solidFill>
                  <a:srgbClr val="4F9192"/>
                </a:solidFill>
                <a:latin typeface="Courier" pitchFamily="2" charset="0"/>
              </a:rPr>
              <a:t># Applicazione </a:t>
            </a:r>
            <a:r>
              <a:rPr lang="it-IT" sz="1600" i="1" dirty="0" err="1">
                <a:solidFill>
                  <a:srgbClr val="4F9192"/>
                </a:solidFill>
                <a:latin typeface="Courier" pitchFamily="2" charset="0"/>
              </a:rPr>
              <a:t>dct</a:t>
            </a:r>
            <a:endParaRPr lang="it-IT" sz="1600" dirty="0">
              <a:solidFill>
                <a:srgbClr val="4F9192"/>
              </a:solidFill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dirty="0" err="1">
                <a:latin typeface="Courier" pitchFamily="2" charset="0"/>
              </a:rPr>
              <a:t>d_img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dct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dct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img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T</a:t>
            </a:r>
            <a:r>
              <a:rPr lang="it-IT" sz="1600" dirty="0">
                <a:latin typeface="Courier" pitchFamily="2" charset="0"/>
              </a:rPr>
              <a:t>, </a:t>
            </a:r>
            <a:r>
              <a:rPr lang="it-IT" sz="1600" dirty="0" err="1">
                <a:solidFill>
                  <a:schemeClr val="accent4"/>
                </a:solidFill>
                <a:latin typeface="Courier" pitchFamily="2" charset="0"/>
              </a:rPr>
              <a:t>norm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 err="1">
                <a:solidFill>
                  <a:srgbClr val="C8352B"/>
                </a:solidFill>
                <a:latin typeface="Courier" pitchFamily="2" charset="0"/>
              </a:rPr>
              <a:t>ortho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>
                <a:latin typeface="Courier" pitchFamily="2" charset="0"/>
              </a:rPr>
              <a:t>)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>
                <a:latin typeface="Courier" pitchFamily="2" charset="0"/>
              </a:rPr>
              <a:t>T, </a:t>
            </a:r>
            <a:r>
              <a:rPr lang="it-IT" sz="1600" dirty="0" err="1">
                <a:solidFill>
                  <a:schemeClr val="accent4"/>
                </a:solidFill>
                <a:latin typeface="Courier" pitchFamily="2" charset="0"/>
              </a:rPr>
              <a:t>norm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 err="1">
                <a:solidFill>
                  <a:srgbClr val="C8352B"/>
                </a:solidFill>
                <a:latin typeface="Courier" pitchFamily="2" charset="0"/>
              </a:rPr>
              <a:t>ortho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>
                <a:latin typeface="Courier" pitchFamily="2" charset="0"/>
              </a:rPr>
              <a:t>)</a:t>
            </a:r>
          </a:p>
          <a:p>
            <a:br>
              <a:rPr lang="it-IT" sz="1600" dirty="0">
                <a:latin typeface="Courier" pitchFamily="2" charset="0"/>
              </a:rPr>
            </a:b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        </a:t>
            </a:r>
            <a:r>
              <a:rPr lang="it-IT" sz="1600" i="1" dirty="0">
                <a:solidFill>
                  <a:srgbClr val="4F9192"/>
                </a:solidFill>
                <a:latin typeface="Courier" pitchFamily="2" charset="0"/>
              </a:rPr>
              <a:t># modifica frequenze</a:t>
            </a:r>
            <a:endParaRPr lang="it-IT" sz="1600" dirty="0">
              <a:solidFill>
                <a:srgbClr val="4F9192"/>
              </a:solidFill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for</a:t>
            </a:r>
            <a:r>
              <a:rPr lang="it-IT" sz="1600" dirty="0">
                <a:latin typeface="Courier" pitchFamily="2" charset="0"/>
              </a:rPr>
              <a:t> i, </a:t>
            </a:r>
            <a:r>
              <a:rPr lang="it-IT" sz="1600" dirty="0" err="1">
                <a:latin typeface="Courier" pitchFamily="2" charset="0"/>
              </a:rPr>
              <a:t>row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b="1" dirty="0">
                <a:solidFill>
                  <a:srgbClr val="BB49FF"/>
                </a:solidFill>
                <a:latin typeface="Courier" pitchFamily="2" charset="0"/>
              </a:rPr>
              <a:t>in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enumerate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latin typeface="Courier" pitchFamily="2" charset="0"/>
              </a:rPr>
              <a:t>d_img</a:t>
            </a:r>
            <a:r>
              <a:rPr lang="it-IT" sz="1600" dirty="0">
                <a:latin typeface="Courier" pitchFamily="2" charset="0"/>
              </a:rPr>
              <a:t>):</a:t>
            </a:r>
          </a:p>
          <a:p>
            <a:r>
              <a:rPr lang="it-IT" sz="1600" dirty="0">
                <a:latin typeface="Courier" pitchFamily="2" charset="0"/>
              </a:rPr>
              <a:t>           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for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j</a:t>
            </a:r>
            <a:r>
              <a:rPr lang="it-IT" sz="1600" dirty="0">
                <a:latin typeface="Courier" pitchFamily="2" charset="0"/>
              </a:rPr>
              <a:t>, col </a:t>
            </a:r>
            <a:r>
              <a:rPr lang="it-IT" sz="1600" b="1" dirty="0">
                <a:solidFill>
                  <a:srgbClr val="BB49FF"/>
                </a:solidFill>
                <a:latin typeface="Courier" pitchFamily="2" charset="0"/>
              </a:rPr>
              <a:t>in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enumerate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latin typeface="Courier" pitchFamily="2" charset="0"/>
              </a:rPr>
              <a:t>row</a:t>
            </a:r>
            <a:r>
              <a:rPr lang="it-IT" sz="1600" dirty="0">
                <a:latin typeface="Courier" pitchFamily="2" charset="0"/>
              </a:rPr>
              <a:t>):</a:t>
            </a:r>
          </a:p>
          <a:p>
            <a:r>
              <a:rPr lang="it-IT" sz="1600" dirty="0">
                <a:latin typeface="Courier" pitchFamily="2" charset="0"/>
              </a:rPr>
              <a:t>        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if</a:t>
            </a:r>
            <a:r>
              <a:rPr lang="it-IT" sz="1600" dirty="0">
                <a:latin typeface="Courier" pitchFamily="2" charset="0"/>
              </a:rPr>
              <a:t> i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+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j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&gt;=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d</a:t>
            </a:r>
            <a:r>
              <a:rPr lang="it-IT" sz="1600" dirty="0">
                <a:latin typeface="Courier" pitchFamily="2" charset="0"/>
              </a:rPr>
              <a:t>:</a:t>
            </a:r>
          </a:p>
          <a:p>
            <a:r>
              <a:rPr lang="it-IT" sz="1600" dirty="0">
                <a:latin typeface="Courier" pitchFamily="2" charset="0"/>
              </a:rPr>
              <a:t>                    </a:t>
            </a:r>
            <a:r>
              <a:rPr lang="it-IT" sz="1600" dirty="0" err="1">
                <a:latin typeface="Courier" pitchFamily="2" charset="0"/>
              </a:rPr>
              <a:t>d_img</a:t>
            </a:r>
            <a:r>
              <a:rPr lang="it-IT" sz="1600" dirty="0">
                <a:latin typeface="Courier" pitchFamily="2" charset="0"/>
              </a:rPr>
              <a:t>[i, </a:t>
            </a:r>
            <a:r>
              <a:rPr lang="it-IT" sz="1600" dirty="0" err="1">
                <a:latin typeface="Courier" pitchFamily="2" charset="0"/>
              </a:rPr>
              <a:t>j</a:t>
            </a:r>
            <a:r>
              <a:rPr lang="it-IT" sz="1600" dirty="0">
                <a:latin typeface="Courier" pitchFamily="2" charset="0"/>
              </a:rPr>
              <a:t>]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beta</a:t>
            </a:r>
            <a:endParaRPr lang="it-IT" sz="1600" dirty="0">
              <a:latin typeface="Courier" pitchFamily="2" charset="0"/>
            </a:endParaRPr>
          </a:p>
          <a:p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        </a:t>
            </a:r>
            <a:r>
              <a:rPr lang="it-IT" sz="1600" i="1" dirty="0">
                <a:solidFill>
                  <a:srgbClr val="4F9192"/>
                </a:solidFill>
                <a:latin typeface="Courier" pitchFamily="2" charset="0"/>
              </a:rPr>
              <a:t># Applicazione inversa </a:t>
            </a:r>
            <a:r>
              <a:rPr lang="it-IT" sz="1600" i="1" dirty="0" err="1">
                <a:solidFill>
                  <a:srgbClr val="4F9192"/>
                </a:solidFill>
                <a:latin typeface="Courier" pitchFamily="2" charset="0"/>
              </a:rPr>
              <a:t>dct</a:t>
            </a:r>
            <a:r>
              <a:rPr lang="it-IT" sz="1600" i="1" dirty="0">
                <a:solidFill>
                  <a:srgbClr val="4F9192"/>
                </a:solidFill>
                <a:latin typeface="Courier" pitchFamily="2" charset="0"/>
              </a:rPr>
              <a:t> e arrotondamento</a:t>
            </a:r>
            <a:endParaRPr lang="it-IT" sz="1600" dirty="0">
              <a:solidFill>
                <a:srgbClr val="4F9192"/>
              </a:solidFill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dirty="0" err="1">
                <a:latin typeface="Courier" pitchFamily="2" charset="0"/>
              </a:rPr>
              <a:t>i_img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round_image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idct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idct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latin typeface="Courier" pitchFamily="2" charset="0"/>
              </a:rPr>
              <a:t>d_img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T</a:t>
            </a:r>
            <a:r>
              <a:rPr lang="it-IT" sz="1600" dirty="0">
                <a:latin typeface="Courier" pitchFamily="2" charset="0"/>
              </a:rPr>
              <a:t>, </a:t>
            </a:r>
            <a:r>
              <a:rPr lang="it-IT" sz="1600" dirty="0" err="1">
                <a:solidFill>
                  <a:schemeClr val="accent4"/>
                </a:solidFill>
                <a:latin typeface="Courier" pitchFamily="2" charset="0"/>
              </a:rPr>
              <a:t>norm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 err="1">
                <a:solidFill>
                  <a:srgbClr val="C8352B"/>
                </a:solidFill>
                <a:latin typeface="Courier" pitchFamily="2" charset="0"/>
              </a:rPr>
              <a:t>ortho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>
                <a:latin typeface="Courier" pitchFamily="2" charset="0"/>
              </a:rPr>
              <a:t>)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>
                <a:latin typeface="Courier" pitchFamily="2" charset="0"/>
              </a:rPr>
              <a:t>T, </a:t>
            </a:r>
            <a:r>
              <a:rPr lang="it-IT" sz="1600" dirty="0" err="1">
                <a:solidFill>
                  <a:schemeClr val="accent4"/>
                </a:solidFill>
                <a:latin typeface="Courier" pitchFamily="2" charset="0"/>
              </a:rPr>
              <a:t>norm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 err="1">
                <a:solidFill>
                  <a:srgbClr val="C8352B"/>
                </a:solidFill>
                <a:latin typeface="Courier" pitchFamily="2" charset="0"/>
              </a:rPr>
              <a:t>ortho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>
                <a:latin typeface="Courier" pitchFamily="2" charset="0"/>
              </a:rPr>
              <a:t>))</a:t>
            </a:r>
          </a:p>
          <a:p>
            <a:br>
              <a:rPr lang="it-IT" sz="1600" dirty="0">
                <a:latin typeface="Courier" pitchFamily="2" charset="0"/>
              </a:rPr>
            </a:br>
            <a:endParaRPr lang="it-IT" dirty="0">
              <a:effectLst/>
              <a:latin typeface="Courier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03ABE3-00D9-034D-8E31-30B7097F2F34}"/>
              </a:ext>
            </a:extLst>
          </p:cNvPr>
          <p:cNvSpPr/>
          <p:nvPr/>
        </p:nvSpPr>
        <p:spPr>
          <a:xfrm>
            <a:off x="677334" y="4518898"/>
            <a:ext cx="7300018" cy="2339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def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433FF"/>
                </a:solidFill>
                <a:latin typeface="Courier" pitchFamily="2" charset="0"/>
              </a:rPr>
              <a:t>round_image</a:t>
            </a:r>
            <a:r>
              <a:rPr lang="it-IT" sz="1600" dirty="0">
                <a:solidFill>
                  <a:srgbClr val="0433FF"/>
                </a:solidFill>
                <a:latin typeface="Courier" pitchFamily="2" charset="0"/>
              </a:rPr>
              <a:t>_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(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, pixel):</a:t>
            </a:r>
            <a:endParaRPr lang="it-IT" sz="1600" dirty="0">
              <a:solidFill>
                <a:srgbClr val="0433FF"/>
              </a:solidFill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if</a:t>
            </a:r>
            <a:r>
              <a:rPr lang="it-IT" sz="1600" dirty="0">
                <a:latin typeface="Courier" pitchFamily="2" charset="0"/>
              </a:rPr>
              <a:t> pixel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&gt;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255</a:t>
            </a:r>
            <a:r>
              <a:rPr lang="it-IT" sz="1600" dirty="0">
                <a:latin typeface="Courier" pitchFamily="2" charset="0"/>
              </a:rPr>
              <a:t>:</a:t>
            </a:r>
          </a:p>
          <a:p>
            <a:r>
              <a:rPr lang="it-IT" sz="1600" dirty="0">
                <a:latin typeface="Courier" pitchFamily="2" charset="0"/>
              </a:rPr>
              <a:t>    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return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255</a:t>
            </a:r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elif</a:t>
            </a:r>
            <a:r>
              <a:rPr lang="it-IT" sz="1600" dirty="0">
                <a:latin typeface="Courier" pitchFamily="2" charset="0"/>
              </a:rPr>
              <a:t> pixel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&lt;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0</a:t>
            </a:r>
            <a:r>
              <a:rPr lang="it-IT" sz="1600" dirty="0">
                <a:latin typeface="Courier" pitchFamily="2" charset="0"/>
              </a:rPr>
              <a:t>:</a:t>
            </a:r>
          </a:p>
          <a:p>
            <a:r>
              <a:rPr lang="it-IT" sz="1600" dirty="0">
                <a:latin typeface="Courier" pitchFamily="2" charset="0"/>
              </a:rPr>
              <a:t>    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return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0</a:t>
            </a:r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else</a:t>
            </a:r>
            <a:r>
              <a:rPr lang="it-IT" sz="1600" dirty="0">
                <a:latin typeface="Courier" pitchFamily="2" charset="0"/>
              </a:rPr>
              <a:t>:</a:t>
            </a:r>
          </a:p>
          <a:p>
            <a:r>
              <a:rPr lang="it-IT" sz="1600" dirty="0">
                <a:latin typeface="Courier" pitchFamily="2" charset="0"/>
              </a:rPr>
              <a:t>    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return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round</a:t>
            </a:r>
            <a:r>
              <a:rPr lang="it-IT" sz="1600" dirty="0">
                <a:latin typeface="Courier" pitchFamily="2" charset="0"/>
              </a:rPr>
              <a:t>(pixel)</a:t>
            </a: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dirty="0" err="1">
                <a:latin typeface="Courier" pitchFamily="2" charset="0"/>
              </a:rPr>
              <a:t>round_image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np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vectorize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round_image</a:t>
            </a:r>
            <a:r>
              <a:rPr lang="it-IT" sz="1600" dirty="0">
                <a:latin typeface="Courier" pitchFamily="2" charset="0"/>
              </a:rPr>
              <a:t>_)</a:t>
            </a:r>
          </a:p>
          <a:p>
            <a:endParaRPr lang="it-IT" dirty="0">
              <a:effectLst/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325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3464D-152D-AF4F-9E15-F55EFEF8E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Obiettivo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A3B6E-7B83-D447-AC27-C17287B11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Utilizzo dell’implementazione della DCT2 in ambiente open source per l’osservazione degli effetti della compressione jpeg su immagini a livelli di grigio. </a:t>
            </a:r>
          </a:p>
          <a:p>
            <a:pPr lvl="1"/>
            <a:r>
              <a:rPr lang="it-IT" dirty="0">
                <a:cs typeface="Consolas" panose="020B0609020204030204" pitchFamily="49" charset="0"/>
              </a:rPr>
              <a:t>Prima parte: confronto dei tempi d’esecuzione della DCT2 implementata nella libreria scelta rispetto ad una nostra implementazione in ambiente open source.</a:t>
            </a:r>
          </a:p>
          <a:p>
            <a:pPr lvl="1"/>
            <a:r>
              <a:rPr lang="it-IT" dirty="0">
                <a:cs typeface="Consolas" panose="020B0609020204030204" pitchFamily="49" charset="0"/>
              </a:rPr>
              <a:t>Seconda parte: creazione di un software che applichi un’alterazione delle frequenze ad un’immagine a livelli di grigio scelta dall’utente tramite un’interfaccia grafica e ne visualizzi i risultati. </a:t>
            </a:r>
          </a:p>
        </p:txBody>
      </p:sp>
    </p:spTree>
    <p:extLst>
      <p:ext uri="{BB962C8B-B14F-4D97-AF65-F5344CB8AC3E}">
        <p14:creationId xmlns:p14="http://schemas.microsoft.com/office/powerpoint/2010/main" val="1697377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0C397-E57C-8B41-B858-94F9E88E4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Python</a:t>
            </a:r>
            <a:r>
              <a:rPr lang="it-IT" dirty="0"/>
              <a:t> </a:t>
            </a:r>
            <a:r>
              <a:rPr lang="it-IT" dirty="0" err="1"/>
              <a:t>scipy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91C9C-27E3-934F-8972-D97112CCD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Ecosistema open-source nato nel 2001 e composto da diverse librerie (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NumPy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SciPy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Matplotlib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Ipython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Sympy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Pandas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it-IT" sz="2000" dirty="0"/>
              <a:t>Utilizzato in matematica, scienze e ingegneria</a:t>
            </a:r>
          </a:p>
          <a:p>
            <a:r>
              <a:rPr lang="it-IT" sz="2000" dirty="0"/>
              <a:t>Composta da diversi package che offrono supporto per: </a:t>
            </a:r>
            <a:r>
              <a:rPr lang="it-IT" sz="2000" dirty="0" err="1"/>
              <a:t>clustering</a:t>
            </a:r>
            <a:r>
              <a:rPr lang="it-IT" sz="2000" dirty="0"/>
              <a:t>, trasformata di Fourier, interpolazione, algebra lineare, matrici sparse, programmazione lineare, trattamento di segnali …</a:t>
            </a:r>
          </a:p>
          <a:p>
            <a:r>
              <a:rPr lang="it-IT" sz="2000" dirty="0"/>
              <a:t>Attivamente mantenuta (ultima release 5/10/18) e documentata (</a:t>
            </a:r>
            <a:r>
              <a:rPr lang="it-IT" sz="2000" dirty="0">
                <a:hlinkClick r:id="rId2"/>
              </a:rPr>
              <a:t>https://www.scipy.org/docs.html</a:t>
            </a:r>
            <a:r>
              <a:rPr lang="it-IT" sz="2000" dirty="0"/>
              <a:t>)</a:t>
            </a:r>
          </a:p>
          <a:p>
            <a:pPr lvl="1"/>
            <a:r>
              <a:rPr lang="it-IT" sz="1800" dirty="0"/>
              <a:t>Sorgente: </a:t>
            </a:r>
            <a:r>
              <a:rPr lang="it-IT" sz="1800" dirty="0" err="1">
                <a:hlinkClick r:id="rId3"/>
              </a:rPr>
              <a:t>https</a:t>
            </a:r>
            <a:r>
              <a:rPr lang="it-IT" sz="1800" dirty="0">
                <a:hlinkClick r:id="rId3"/>
              </a:rPr>
              <a:t>://</a:t>
            </a:r>
            <a:r>
              <a:rPr lang="it-IT" sz="1800" dirty="0" err="1">
                <a:hlinkClick r:id="rId3"/>
              </a:rPr>
              <a:t>github.com</a:t>
            </a:r>
            <a:r>
              <a:rPr lang="it-IT" sz="1800" dirty="0">
                <a:hlinkClick r:id="rId3"/>
              </a:rPr>
              <a:t>/</a:t>
            </a:r>
            <a:r>
              <a:rPr lang="it-IT" sz="1800" dirty="0" err="1">
                <a:hlinkClick r:id="rId3"/>
              </a:rPr>
              <a:t>scipy</a:t>
            </a:r>
            <a:r>
              <a:rPr lang="it-IT" sz="1800" dirty="0">
                <a:hlinkClick r:id="rId3"/>
              </a:rPr>
              <a:t>/</a:t>
            </a:r>
            <a:r>
              <a:rPr lang="it-IT" sz="1800" dirty="0" err="1">
                <a:hlinkClick r:id="rId3"/>
              </a:rPr>
              <a:t>scipy</a:t>
            </a:r>
            <a:endParaRPr lang="it-IT" sz="1800" dirty="0"/>
          </a:p>
          <a:p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3954632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0C397-E57C-8B41-B858-94F9E88E4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Python</a:t>
            </a:r>
            <a:r>
              <a:rPr lang="it-IT" dirty="0"/>
              <a:t> </a:t>
            </a:r>
            <a:r>
              <a:rPr lang="it-IT" dirty="0" err="1"/>
              <a:t>scipy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91C9C-27E3-934F-8972-D97112CCD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In particolare abbiamo utilizzato:</a:t>
            </a:r>
          </a:p>
          <a:p>
            <a:pPr lvl="1"/>
            <a:r>
              <a:rPr lang="it-IT" sz="2000" dirty="0" err="1">
                <a:cs typeface="Consolas" panose="020B0609020204030204" pitchFamily="49" charset="0"/>
              </a:rPr>
              <a:t>scipy.fftpack</a:t>
            </a:r>
            <a:r>
              <a:rPr lang="it-IT" sz="2000" dirty="0">
                <a:cs typeface="Consolas" panose="020B0609020204030204" pitchFamily="49" charset="0"/>
              </a:rPr>
              <a:t>: pacchetto contenente le implementazioni delle trasformate di Fourier</a:t>
            </a:r>
          </a:p>
          <a:p>
            <a:pPr lvl="2"/>
            <a:r>
              <a:rPr lang="it-IT" sz="1800" dirty="0" err="1"/>
              <a:t>dct</a:t>
            </a:r>
            <a:r>
              <a:rPr lang="it-IT" sz="1800" dirty="0"/>
              <a:t>(): calcola la Discrete Cosine </a:t>
            </a:r>
            <a:r>
              <a:rPr lang="it-IT" sz="1800" dirty="0" err="1"/>
              <a:t>Transform</a:t>
            </a:r>
            <a:r>
              <a:rPr lang="it-IT" sz="1800" dirty="0"/>
              <a:t> di un array x</a:t>
            </a:r>
          </a:p>
          <a:p>
            <a:pPr lvl="2"/>
            <a:r>
              <a:rPr lang="it-IT" sz="1800" dirty="0" err="1"/>
              <a:t>idct</a:t>
            </a:r>
            <a:r>
              <a:rPr lang="it-IT" sz="1800" dirty="0"/>
              <a:t>(): calcola la Inverse DCT di un array x</a:t>
            </a:r>
          </a:p>
          <a:p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numba</a:t>
            </a:r>
            <a:r>
              <a:rPr lang="it-IT" sz="2000" dirty="0">
                <a:cs typeface="Consolas" panose="020B0609020204030204" pitchFamily="49" charset="0"/>
              </a:rPr>
              <a:t>: libreria per la compilazione just-in-time di codice </a:t>
            </a:r>
            <a:r>
              <a:rPr lang="it-IT" sz="2000" dirty="0" err="1">
                <a:cs typeface="Consolas" panose="020B0609020204030204" pitchFamily="49" charset="0"/>
              </a:rPr>
              <a:t>Python</a:t>
            </a:r>
            <a:r>
              <a:rPr lang="it-IT" sz="2000" dirty="0">
                <a:cs typeface="Consolas" panose="020B0609020204030204" pitchFamily="49" charset="0"/>
              </a:rPr>
              <a:t>, tramite annotazioni</a:t>
            </a:r>
            <a:endParaRPr lang="it-IT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sz="2000" dirty="0" err="1"/>
              <a:t>opencv</a:t>
            </a:r>
            <a:r>
              <a:rPr lang="it-IT" sz="2000" dirty="0"/>
              <a:t>: libreria open source per l’elaborazione delle immagini, utilizzata per il caricamento delle immagini. </a:t>
            </a:r>
          </a:p>
          <a:p>
            <a:r>
              <a:rPr lang="it-IT" sz="2000" dirty="0"/>
              <a:t>PyQt5: libreria per la creazione dell’interfaccia grafica</a:t>
            </a:r>
          </a:p>
        </p:txBody>
      </p:sp>
    </p:spTree>
    <p:extLst>
      <p:ext uri="{BB962C8B-B14F-4D97-AF65-F5344CB8AC3E}">
        <p14:creationId xmlns:p14="http://schemas.microsoft.com/office/powerpoint/2010/main" val="3717663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FCA048-C490-49CC-80CE-99BA87D82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1 – Confronto tempi esecuzione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54FDDC-36EE-224C-B661-6E0A623D2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651" y="1409700"/>
            <a:ext cx="9291810" cy="4025900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6F58139-04ED-4BCC-A9DE-552C28E074EC}"/>
              </a:ext>
            </a:extLst>
          </p:cNvPr>
          <p:cNvSpPr txBox="1"/>
          <p:nvPr/>
        </p:nvSpPr>
        <p:spPr>
          <a:xfrm>
            <a:off x="814720" y="5542962"/>
            <a:ext cx="83218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Abbiamo potuto verificare che i tempi d’esecuzione della custom-</a:t>
            </a:r>
            <a:r>
              <a:rPr lang="it-IT" dirty="0" err="1"/>
              <a:t>dct</a:t>
            </a:r>
            <a:r>
              <a:rPr lang="it-IT" dirty="0"/>
              <a:t> sono effettivamente proporzionali a N^3, mentre quelli della </a:t>
            </a:r>
            <a:r>
              <a:rPr lang="it-IT" dirty="0" err="1"/>
              <a:t>scipy-dct</a:t>
            </a:r>
            <a:r>
              <a:rPr lang="it-IT" dirty="0"/>
              <a:t> sono più bassi e proporzionali a N^2. 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35805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FCA048-C490-49CC-80CE-99BA87D82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1 – Tempi di esecuzione custom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D097B2-33E4-F54F-B090-FD8894639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013" y="1447799"/>
            <a:ext cx="9302496" cy="389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714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FCA048-C490-49CC-80CE-99BA87D82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1 – Tempi di esecuzione </a:t>
            </a:r>
            <a:r>
              <a:rPr lang="it-IT" dirty="0" err="1"/>
              <a:t>scipy</a:t>
            </a:r>
            <a:endParaRPr lang="it-IT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77AF79-7232-2F4A-8530-C261D7215C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39" t="9762" r="8750" b="8333"/>
          <a:stretch/>
        </p:blipFill>
        <p:spPr>
          <a:xfrm>
            <a:off x="292100" y="1397000"/>
            <a:ext cx="9274692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556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CC44A2-7A6A-4EFE-AD48-24BB1D7F1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Codice Parte 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6E97534-75FA-1547-B980-75CD05AF3091}"/>
              </a:ext>
            </a:extLst>
          </p:cNvPr>
          <p:cNvSpPr/>
          <p:nvPr/>
        </p:nvSpPr>
        <p:spPr>
          <a:xfrm>
            <a:off x="677330" y="1301531"/>
            <a:ext cx="1027444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def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433FF"/>
                </a:solidFill>
                <a:latin typeface="Courier" pitchFamily="2" charset="0"/>
              </a:rPr>
              <a:t>custom_dct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(array):</a:t>
            </a:r>
            <a:endParaRPr lang="it-IT" sz="1600" dirty="0">
              <a:solidFill>
                <a:srgbClr val="0433FF"/>
              </a:solidFill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</a:t>
            </a:r>
            <a:r>
              <a:rPr lang="it-IT" sz="1600" dirty="0" err="1">
                <a:latin typeface="Courier" pitchFamily="2" charset="0"/>
              </a:rPr>
              <a:t>r_array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np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zeros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latin typeface="Courier" pitchFamily="2" charset="0"/>
              </a:rPr>
              <a:t>array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size</a:t>
            </a:r>
            <a:r>
              <a:rPr lang="it-IT" sz="1600" dirty="0">
                <a:latin typeface="Courier" pitchFamily="2" charset="0"/>
              </a:rPr>
              <a:t>)</a:t>
            </a:r>
          </a:p>
          <a:p>
            <a:r>
              <a:rPr lang="it-IT" sz="1600" dirty="0">
                <a:latin typeface="Courier" pitchFamily="2" charset="0"/>
              </a:rPr>
              <a:t>    </a:t>
            </a:r>
            <a:r>
              <a:rPr lang="it-IT" sz="1600" dirty="0" err="1">
                <a:latin typeface="Courier" pitchFamily="2" charset="0"/>
              </a:rPr>
              <a:t>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array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size</a:t>
            </a:r>
            <a:endParaRPr lang="it-IT" sz="1600" dirty="0">
              <a:latin typeface="Courier" pitchFamily="2" charset="0"/>
            </a:endParaRPr>
          </a:p>
          <a:p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for</a:t>
            </a:r>
            <a:r>
              <a:rPr lang="it-IT" sz="1600" dirty="0">
                <a:latin typeface="Courier" pitchFamily="2" charset="0"/>
              </a:rPr>
              <a:t> u </a:t>
            </a:r>
            <a:r>
              <a:rPr lang="it-IT" sz="1600" b="1" dirty="0">
                <a:solidFill>
                  <a:srgbClr val="BB49FF"/>
                </a:solidFill>
                <a:latin typeface="Courier" pitchFamily="2" charset="0"/>
              </a:rPr>
              <a:t>in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08F00"/>
                </a:solidFill>
                <a:latin typeface="Courier" pitchFamily="2" charset="0"/>
              </a:rPr>
              <a:t>range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latin typeface="Courier" pitchFamily="2" charset="0"/>
              </a:rPr>
              <a:t>N</a:t>
            </a:r>
            <a:r>
              <a:rPr lang="it-IT" sz="1600" dirty="0">
                <a:latin typeface="Courier" pitchFamily="2" charset="0"/>
              </a:rPr>
              <a:t>):</a:t>
            </a:r>
          </a:p>
          <a:p>
            <a:r>
              <a:rPr lang="it-IT" sz="1600" dirty="0">
                <a:latin typeface="Courier" pitchFamily="2" charset="0"/>
              </a:rPr>
              <a:t>        somma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0</a:t>
            </a:r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a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math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sqrt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1.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/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N</a:t>
            </a:r>
            <a:r>
              <a:rPr lang="it-IT" sz="1600" dirty="0">
                <a:latin typeface="Courier" pitchFamily="2" charset="0"/>
              </a:rPr>
              <a:t>)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if</a:t>
            </a:r>
            <a:r>
              <a:rPr lang="it-IT" sz="1600" dirty="0">
                <a:latin typeface="Courier" pitchFamily="2" charset="0"/>
              </a:rPr>
              <a:t> u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0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else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math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sqrt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2.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/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N</a:t>
            </a:r>
            <a:r>
              <a:rPr lang="it-IT" sz="1600" dirty="0">
                <a:latin typeface="Courier" pitchFamily="2" charset="0"/>
              </a:rPr>
              <a:t>)</a:t>
            </a:r>
            <a:br>
              <a:rPr lang="it-IT" sz="1600" dirty="0">
                <a:latin typeface="Courier" pitchFamily="2" charset="0"/>
              </a:rPr>
            </a:br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for</a:t>
            </a:r>
            <a:r>
              <a:rPr lang="it-IT" sz="1600" dirty="0">
                <a:latin typeface="Courier" pitchFamily="2" charset="0"/>
              </a:rPr>
              <a:t> x, </a:t>
            </a:r>
            <a:r>
              <a:rPr lang="it-IT" sz="1600" dirty="0" err="1">
                <a:latin typeface="Courier" pitchFamily="2" charset="0"/>
              </a:rPr>
              <a:t>cell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b="1" dirty="0">
                <a:solidFill>
                  <a:srgbClr val="BB49FF"/>
                </a:solidFill>
                <a:latin typeface="Courier" pitchFamily="2" charset="0"/>
              </a:rPr>
              <a:t>in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enumerate</a:t>
            </a:r>
            <a:r>
              <a:rPr lang="it-IT" sz="1600" dirty="0">
                <a:latin typeface="Courier" pitchFamily="2" charset="0"/>
              </a:rPr>
              <a:t>(array):</a:t>
            </a:r>
          </a:p>
          <a:p>
            <a:r>
              <a:rPr lang="it-IT" sz="1600" dirty="0">
                <a:latin typeface="Courier" pitchFamily="2" charset="0"/>
              </a:rPr>
              <a:t>            somma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+=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cell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math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cos</a:t>
            </a:r>
            <a:r>
              <a:rPr lang="it-IT" sz="1600" dirty="0">
                <a:latin typeface="Courier" pitchFamily="2" charset="0"/>
              </a:rPr>
              <a:t>((u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math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pi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(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2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x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+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1</a:t>
            </a:r>
            <a:r>
              <a:rPr lang="it-IT" sz="1600" dirty="0">
                <a:latin typeface="Courier" pitchFamily="2" charset="0"/>
              </a:rPr>
              <a:t>))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/</a:t>
            </a:r>
            <a:r>
              <a:rPr lang="it-IT" sz="1600" dirty="0">
                <a:latin typeface="Courier" pitchFamily="2" charset="0"/>
              </a:rPr>
              <a:t> (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2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N</a:t>
            </a:r>
            <a:r>
              <a:rPr lang="it-IT" sz="1600" dirty="0">
                <a:latin typeface="Courier" pitchFamily="2" charset="0"/>
              </a:rPr>
              <a:t>))</a:t>
            </a:r>
            <a:br>
              <a:rPr lang="it-IT" sz="1600" dirty="0">
                <a:latin typeface="Courier" pitchFamily="2" charset="0"/>
              </a:rPr>
            </a:br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dirty="0" err="1">
                <a:latin typeface="Courier" pitchFamily="2" charset="0"/>
              </a:rPr>
              <a:t>r_array</a:t>
            </a:r>
            <a:r>
              <a:rPr lang="it-IT" sz="1600" dirty="0">
                <a:latin typeface="Courier" pitchFamily="2" charset="0"/>
              </a:rPr>
              <a:t>[u]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a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somma</a:t>
            </a:r>
          </a:p>
          <a:p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return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r_array</a:t>
            </a:r>
            <a:endParaRPr lang="it-IT" sz="1600" dirty="0">
              <a:effectLst/>
              <a:latin typeface="Courier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08FDAD-0CD7-214B-BF38-509CF6079F8A}"/>
              </a:ext>
            </a:extLst>
          </p:cNvPr>
          <p:cNvSpPr/>
          <p:nvPr/>
        </p:nvSpPr>
        <p:spPr>
          <a:xfrm>
            <a:off x="677330" y="4988106"/>
            <a:ext cx="953872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b="1" dirty="0" err="1">
                <a:solidFill>
                  <a:srgbClr val="008F00"/>
                </a:solidFill>
                <a:latin typeface="Courier" pitchFamily="2" charset="0"/>
              </a:rPr>
              <a:t>def</a:t>
            </a:r>
            <a:r>
              <a:rPr lang="it-IT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it-IT" dirty="0">
                <a:solidFill>
                  <a:srgbClr val="0433FF"/>
                </a:solidFill>
                <a:latin typeface="Courier" pitchFamily="2" charset="0"/>
              </a:rPr>
              <a:t>custom_dct2</a:t>
            </a:r>
            <a:r>
              <a:rPr lang="it-IT" dirty="0">
                <a:solidFill>
                  <a:srgbClr val="000000"/>
                </a:solidFill>
                <a:latin typeface="Courier" pitchFamily="2" charset="0"/>
              </a:rPr>
              <a:t>(</a:t>
            </a:r>
            <a:r>
              <a:rPr lang="it-IT" dirty="0" err="1">
                <a:solidFill>
                  <a:srgbClr val="000000"/>
                </a:solidFill>
                <a:latin typeface="Courier" pitchFamily="2" charset="0"/>
              </a:rPr>
              <a:t>mat</a:t>
            </a:r>
            <a:r>
              <a:rPr lang="it-IT" dirty="0">
                <a:solidFill>
                  <a:srgbClr val="000000"/>
                </a:solidFill>
                <a:latin typeface="Courier" pitchFamily="2" charset="0"/>
              </a:rPr>
              <a:t>):</a:t>
            </a:r>
            <a:endParaRPr lang="it-IT" dirty="0">
              <a:solidFill>
                <a:srgbClr val="0433FF"/>
              </a:solidFill>
              <a:latin typeface="Courier" pitchFamily="2" charset="0"/>
            </a:endParaRPr>
          </a:p>
          <a:p>
            <a:r>
              <a:rPr lang="it-IT" dirty="0">
                <a:latin typeface="Courier" pitchFamily="2" charset="0"/>
              </a:rPr>
              <a:t>    </a:t>
            </a:r>
            <a:r>
              <a:rPr lang="it-IT" dirty="0" err="1">
                <a:latin typeface="Courier" pitchFamily="2" charset="0"/>
              </a:rPr>
              <a:t>r_mat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 err="1">
                <a:latin typeface="Courier" pitchFamily="2" charset="0"/>
              </a:rPr>
              <a:t>np</a:t>
            </a:r>
            <a:r>
              <a:rPr lang="it-IT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dirty="0" err="1">
                <a:solidFill>
                  <a:srgbClr val="00B0F0"/>
                </a:solidFill>
                <a:latin typeface="Courier" pitchFamily="2" charset="0"/>
              </a:rPr>
              <a:t>zeros</a:t>
            </a:r>
            <a:r>
              <a:rPr lang="it-IT" dirty="0">
                <a:latin typeface="Courier" pitchFamily="2" charset="0"/>
              </a:rPr>
              <a:t>(</a:t>
            </a:r>
            <a:r>
              <a:rPr lang="it-IT" dirty="0" err="1">
                <a:latin typeface="Courier" pitchFamily="2" charset="0"/>
              </a:rPr>
              <a:t>mat</a:t>
            </a:r>
            <a:r>
              <a:rPr lang="it-IT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dirty="0" err="1">
                <a:latin typeface="Courier" pitchFamily="2" charset="0"/>
              </a:rPr>
              <a:t>shape</a:t>
            </a:r>
            <a:r>
              <a:rPr lang="it-IT" dirty="0">
                <a:latin typeface="Courier" pitchFamily="2" charset="0"/>
              </a:rPr>
              <a:t>)</a:t>
            </a:r>
          </a:p>
          <a:p>
            <a:r>
              <a:rPr lang="it-IT" dirty="0">
                <a:latin typeface="Courier" pitchFamily="2" charset="0"/>
              </a:rPr>
              <a:t>    </a:t>
            </a:r>
            <a:r>
              <a:rPr lang="it-IT" dirty="0" err="1">
                <a:latin typeface="Courier" pitchFamily="2" charset="0"/>
              </a:rPr>
              <a:t>r_mat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 err="1">
                <a:latin typeface="Courier" pitchFamily="2" charset="0"/>
              </a:rPr>
              <a:t>np</a:t>
            </a:r>
            <a:r>
              <a:rPr lang="it-IT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dirty="0" err="1">
                <a:solidFill>
                  <a:srgbClr val="00B0F0"/>
                </a:solidFill>
                <a:latin typeface="Courier" pitchFamily="2" charset="0"/>
              </a:rPr>
              <a:t>apply_along_axis</a:t>
            </a:r>
            <a:r>
              <a:rPr lang="it-IT" dirty="0">
                <a:latin typeface="Courier" pitchFamily="2" charset="0"/>
              </a:rPr>
              <a:t>(</a:t>
            </a:r>
            <a:r>
              <a:rPr lang="it-IT" dirty="0" err="1">
                <a:latin typeface="Courier" pitchFamily="2" charset="0"/>
              </a:rPr>
              <a:t>custom_dct</a:t>
            </a:r>
            <a:r>
              <a:rPr lang="it-IT" dirty="0">
                <a:latin typeface="Courier" pitchFamily="2" charset="0"/>
              </a:rPr>
              <a:t>, </a:t>
            </a:r>
            <a:r>
              <a:rPr lang="it-IT" dirty="0" err="1">
                <a:solidFill>
                  <a:schemeClr val="accent4"/>
                </a:solidFill>
                <a:latin typeface="Courier" pitchFamily="2" charset="0"/>
              </a:rPr>
              <a:t>axis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=1</a:t>
            </a:r>
            <a:r>
              <a:rPr lang="it-IT" dirty="0">
                <a:latin typeface="Courier" pitchFamily="2" charset="0"/>
              </a:rPr>
              <a:t>, </a:t>
            </a:r>
            <a:r>
              <a:rPr lang="it-IT" dirty="0" err="1">
                <a:solidFill>
                  <a:schemeClr val="accent4"/>
                </a:solidFill>
                <a:latin typeface="Courier" pitchFamily="2" charset="0"/>
              </a:rPr>
              <a:t>arr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dirty="0" err="1">
                <a:latin typeface="Courier" pitchFamily="2" charset="0"/>
              </a:rPr>
              <a:t>mat</a:t>
            </a:r>
            <a:r>
              <a:rPr lang="it-IT" dirty="0">
                <a:latin typeface="Courier" pitchFamily="2" charset="0"/>
              </a:rPr>
              <a:t>)</a:t>
            </a:r>
          </a:p>
          <a:p>
            <a:r>
              <a:rPr lang="it-IT" dirty="0">
                <a:latin typeface="Courier" pitchFamily="2" charset="0"/>
              </a:rPr>
              <a:t>    </a:t>
            </a:r>
            <a:r>
              <a:rPr lang="it-IT" dirty="0" err="1">
                <a:latin typeface="Courier" pitchFamily="2" charset="0"/>
              </a:rPr>
              <a:t>r_mat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 err="1">
                <a:latin typeface="Courier" pitchFamily="2" charset="0"/>
              </a:rPr>
              <a:t>np</a:t>
            </a:r>
            <a:r>
              <a:rPr lang="it-IT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dirty="0" err="1">
                <a:solidFill>
                  <a:srgbClr val="00B0F0"/>
                </a:solidFill>
                <a:latin typeface="Courier" pitchFamily="2" charset="0"/>
              </a:rPr>
              <a:t>apply_along_axis</a:t>
            </a:r>
            <a:r>
              <a:rPr lang="it-IT" dirty="0">
                <a:latin typeface="Courier" pitchFamily="2" charset="0"/>
              </a:rPr>
              <a:t>(</a:t>
            </a:r>
            <a:r>
              <a:rPr lang="it-IT" dirty="0" err="1">
                <a:latin typeface="Courier" pitchFamily="2" charset="0"/>
              </a:rPr>
              <a:t>custom_dct</a:t>
            </a:r>
            <a:r>
              <a:rPr lang="it-IT" dirty="0">
                <a:latin typeface="Courier" pitchFamily="2" charset="0"/>
              </a:rPr>
              <a:t>, </a:t>
            </a:r>
            <a:r>
              <a:rPr lang="it-IT" dirty="0" err="1">
                <a:solidFill>
                  <a:schemeClr val="accent4"/>
                </a:solidFill>
                <a:latin typeface="Courier" pitchFamily="2" charset="0"/>
              </a:rPr>
              <a:t>axis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=0</a:t>
            </a:r>
            <a:r>
              <a:rPr lang="it-IT" dirty="0">
                <a:latin typeface="Courier" pitchFamily="2" charset="0"/>
              </a:rPr>
              <a:t>, </a:t>
            </a:r>
            <a:r>
              <a:rPr lang="it-IT" dirty="0" err="1">
                <a:solidFill>
                  <a:schemeClr val="accent4"/>
                </a:solidFill>
                <a:latin typeface="Courier" pitchFamily="2" charset="0"/>
              </a:rPr>
              <a:t>arr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dirty="0" err="1">
                <a:latin typeface="Courier" pitchFamily="2" charset="0"/>
              </a:rPr>
              <a:t>r_mat</a:t>
            </a:r>
            <a:r>
              <a:rPr lang="it-IT" dirty="0">
                <a:latin typeface="Courier" pitchFamily="2" charset="0"/>
              </a:rPr>
              <a:t>)</a:t>
            </a:r>
          </a:p>
          <a:p>
            <a:endParaRPr lang="it-IT" dirty="0">
              <a:latin typeface="Courier" pitchFamily="2" charset="0"/>
            </a:endParaRPr>
          </a:p>
          <a:p>
            <a:r>
              <a:rPr lang="it-IT" dirty="0">
                <a:latin typeface="Courier" pitchFamily="2" charset="0"/>
              </a:rPr>
              <a:t>    </a:t>
            </a:r>
            <a:r>
              <a:rPr lang="it-IT" b="1" dirty="0" err="1">
                <a:solidFill>
                  <a:srgbClr val="008F00"/>
                </a:solidFill>
                <a:latin typeface="Courier" pitchFamily="2" charset="0"/>
              </a:rPr>
              <a:t>return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 err="1">
                <a:latin typeface="Courier" pitchFamily="2" charset="0"/>
              </a:rPr>
              <a:t>r_mat</a:t>
            </a:r>
            <a:endParaRPr lang="it-IT" dirty="0">
              <a:effectLst/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3317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C365D28-736F-4CF8-B2AD-DF8214696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&lt; 1</a:t>
            </a:r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A1EB7CB9-C433-4EC2-8746-C257AAD75D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556" t="24532" r="8776" b="23313"/>
          <a:stretch/>
        </p:blipFill>
        <p:spPr>
          <a:xfrm>
            <a:off x="663059" y="1930400"/>
            <a:ext cx="10851607" cy="3713479"/>
          </a:xfr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37F4F40-1477-42DD-8E17-5C4C737E780D}"/>
              </a:ext>
            </a:extLst>
          </p:cNvPr>
          <p:cNvSpPr txBox="1"/>
          <p:nvPr/>
        </p:nvSpPr>
        <p:spPr>
          <a:xfrm>
            <a:off x="7558268" y="609600"/>
            <a:ext cx="2118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 = 300</a:t>
            </a:r>
          </a:p>
          <a:p>
            <a:r>
              <a:rPr lang="it-IT" dirty="0"/>
              <a:t>Beta = 0</a:t>
            </a:r>
          </a:p>
        </p:txBody>
      </p:sp>
    </p:spTree>
    <p:extLst>
      <p:ext uri="{BB962C8B-B14F-4D97-AF65-F5344CB8AC3E}">
        <p14:creationId xmlns:p14="http://schemas.microsoft.com/office/powerpoint/2010/main" val="1994904751"/>
      </p:ext>
    </p:extLst>
  </p:cSld>
  <p:clrMapOvr>
    <a:masterClrMapping/>
  </p:clrMapOvr>
</p:sld>
</file>

<file path=ppt/theme/theme1.xml><?xml version="1.0" encoding="utf-8"?>
<a:theme xmlns:a="http://schemas.openxmlformats.org/drawingml/2006/main" name="Sfaccettatura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320</TotalTime>
  <Words>436</Words>
  <Application>Microsoft Office PowerPoint</Application>
  <PresentationFormat>Widescreen</PresentationFormat>
  <Paragraphs>88</Paragraphs>
  <Slides>15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1" baseType="lpstr">
      <vt:lpstr>Arial</vt:lpstr>
      <vt:lpstr>Consolas</vt:lpstr>
      <vt:lpstr>Courier</vt:lpstr>
      <vt:lpstr>Trebuchet MS</vt:lpstr>
      <vt:lpstr>Wingdings 3</vt:lpstr>
      <vt:lpstr>Sfaccettatura</vt:lpstr>
      <vt:lpstr>Progetto Metodi del Calcolo Scientifico</vt:lpstr>
      <vt:lpstr>Obiettivo</vt:lpstr>
      <vt:lpstr>Python scipy</vt:lpstr>
      <vt:lpstr>Python scipy</vt:lpstr>
      <vt:lpstr>Parte 1 – Confronto tempi esecuzione</vt:lpstr>
      <vt:lpstr>Parte 1 – Tempi di esecuzione custom</vt:lpstr>
      <vt:lpstr>Parte 1 – Tempi di esecuzione scipy</vt:lpstr>
      <vt:lpstr>Codice Parte 1</vt:lpstr>
      <vt:lpstr>Parte 2 – Esempio Beta &lt; 1</vt:lpstr>
      <vt:lpstr>Parte 2 – Esempio Beta &lt; 1</vt:lpstr>
      <vt:lpstr>Parte 2 – Esempio Beta &lt; 1</vt:lpstr>
      <vt:lpstr>Parte 2 – Esempio Beta &gt; 1 </vt:lpstr>
      <vt:lpstr>Parte 2 – Esempio Beta &gt; 1 </vt:lpstr>
      <vt:lpstr>Parte 2 – Esempio Beta &gt; 1 </vt:lpstr>
      <vt:lpstr>Codice Parte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Metodi del Calcolo Scientifico</dc:title>
  <dc:creator>m.colella2@campus.unimib.it</dc:creator>
  <cp:lastModifiedBy>m.colella2@campus.unimib.it</cp:lastModifiedBy>
  <cp:revision>28</cp:revision>
  <dcterms:created xsi:type="dcterms:W3CDTF">2018-05-24T07:08:46Z</dcterms:created>
  <dcterms:modified xsi:type="dcterms:W3CDTF">2018-06-03T13:47:07Z</dcterms:modified>
</cp:coreProperties>
</file>

<file path=docProps/thumbnail.jpeg>
</file>